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Default Extension="gif" ContentType="image/gif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3"/>
  </p:notesMasterIdLst>
  <p:sldIdLst>
    <p:sldId id="256" r:id="rId2"/>
    <p:sldId id="260" r:id="rId3"/>
    <p:sldId id="261" r:id="rId4"/>
    <p:sldId id="259" r:id="rId5"/>
    <p:sldId id="288" r:id="rId6"/>
    <p:sldId id="278" r:id="rId7"/>
    <p:sldId id="281" r:id="rId8"/>
    <p:sldId id="280" r:id="rId9"/>
    <p:sldId id="257" r:id="rId10"/>
    <p:sldId id="291" r:id="rId11"/>
    <p:sldId id="292" r:id="rId12"/>
    <p:sldId id="279" r:id="rId13"/>
    <p:sldId id="262" r:id="rId14"/>
    <p:sldId id="277" r:id="rId15"/>
    <p:sldId id="265" r:id="rId16"/>
    <p:sldId id="289" r:id="rId17"/>
    <p:sldId id="263" r:id="rId18"/>
    <p:sldId id="268" r:id="rId19"/>
    <p:sldId id="267" r:id="rId20"/>
    <p:sldId id="266" r:id="rId21"/>
    <p:sldId id="269" r:id="rId22"/>
    <p:sldId id="290" r:id="rId23"/>
    <p:sldId id="286" r:id="rId24"/>
    <p:sldId id="271" r:id="rId25"/>
    <p:sldId id="283" r:id="rId26"/>
    <p:sldId id="270" r:id="rId27"/>
    <p:sldId id="282" r:id="rId28"/>
    <p:sldId id="285" r:id="rId29"/>
    <p:sldId id="275" r:id="rId30"/>
    <p:sldId id="294" r:id="rId31"/>
    <p:sldId id="274" r:id="rId32"/>
  </p:sldIdLst>
  <p:sldSz cx="9144000" cy="6858000" type="screen4x3"/>
  <p:notesSz cx="6858000" cy="9144000"/>
  <p:custDataLst>
    <p:tags r:id="rId3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3399"/>
    <a:srgbClr val="86DD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4429" autoAdjust="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6AFA0E2-EA71-44AF-85D6-AE9337EC39D2}" type="datetimeFigureOut">
              <a:rPr lang="en-US"/>
              <a:pPr>
                <a:defRPr/>
              </a:pPr>
              <a:t>3/28/2011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A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A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00963D7-99BD-453E-BB24-E16A7DBF6E5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A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D65C96-F1DB-4F63-A85B-DE318227100D}" type="slidenum">
              <a:rPr lang="en-AU" smtClean="0"/>
              <a:pPr>
                <a:defRPr/>
              </a:pPr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ECAAD5-E461-4A8E-A11F-9DE715BC95C4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A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3173C-B5D2-44EE-B071-E60A2BCDCC20}" type="datetimeFigureOut">
              <a:rPr lang="en-US"/>
              <a:pPr>
                <a:defRPr/>
              </a:pPr>
              <a:t>3/28/2011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1F26F-60CB-4A64-9DE3-92C5BE3548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advTm="1461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84C6D-F0B1-423F-BCF9-BCADECA42B02}" type="datetimeFigureOut">
              <a:rPr lang="en-US"/>
              <a:pPr>
                <a:defRPr/>
              </a:pPr>
              <a:t>3/28/2011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01BB9-3768-41B0-8B18-E68FB7004D8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advTm="1461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19FBF-A373-4947-905D-3187B2E47157}" type="datetimeFigureOut">
              <a:rPr lang="en-US"/>
              <a:pPr>
                <a:defRPr/>
              </a:pPr>
              <a:t>3/28/2011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24BEE-9E8B-4CE4-9D85-B100D7BAE8B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advTm="1461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8F93F-FA4B-4F4A-BD89-DE7CF48250C4}" type="datetimeFigureOut">
              <a:rPr lang="en-US"/>
              <a:pPr>
                <a:defRPr/>
              </a:pPr>
              <a:t>3/28/2011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2CCE3-AF77-4D8F-B997-D13DC1BE14A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advTm="1461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2D2C8-6E8B-4E11-85DA-42954AE2AC08}" type="datetimeFigureOut">
              <a:rPr lang="en-US"/>
              <a:pPr>
                <a:defRPr/>
              </a:pPr>
              <a:t>3/28/2011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0B20D-F883-41E2-81B0-DA149470051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advTm="1461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2F85B-8591-4C7B-90BB-1345371575E9}" type="datetimeFigureOut">
              <a:rPr lang="en-US"/>
              <a:pPr>
                <a:defRPr/>
              </a:pPr>
              <a:t>3/28/2011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30148-B52A-4A52-951C-5C7C5FD4F55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advTm="1461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42104-4149-4C08-9D98-7F3FB9A2E3F7}" type="datetimeFigureOut">
              <a:rPr lang="en-US"/>
              <a:pPr>
                <a:defRPr/>
              </a:pPr>
              <a:t>3/28/2011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2E8CB-EDF1-4433-9F07-5B3004D64EB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advTm="1461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A03BF-1B56-4299-BEEF-D9C4D239F31D}" type="datetimeFigureOut">
              <a:rPr lang="en-US"/>
              <a:pPr>
                <a:defRPr/>
              </a:pPr>
              <a:t>3/28/2011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0E722-842E-44FC-ABCF-305EE5BDDF6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advTm="1461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329AE-7556-473E-B687-118936291332}" type="datetimeFigureOut">
              <a:rPr lang="en-US"/>
              <a:pPr>
                <a:defRPr/>
              </a:pPr>
              <a:t>3/28/2011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21542-5032-4E69-942F-AF0B07F860C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advTm="1461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B4C68-CBAA-4FD4-8403-D6417F2FC9AC}" type="datetimeFigureOut">
              <a:rPr lang="en-US"/>
              <a:pPr>
                <a:defRPr/>
              </a:pPr>
              <a:t>3/28/2011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3C5F8-EBE5-4860-886F-3D6ADB7F518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advTm="1461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45397-4AC7-41AB-B733-4F419ADCB117}" type="datetimeFigureOut">
              <a:rPr lang="en-US"/>
              <a:pPr>
                <a:defRPr/>
              </a:pPr>
              <a:t>3/28/2011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444CC-D240-4DB6-9510-0AA048BEB45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advTm="1461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24FDC8-1B83-49BC-9AD3-571C0D3E9CA8}" type="datetimeFigureOut">
              <a:rPr lang="en-US"/>
              <a:pPr>
                <a:defRPr/>
              </a:pPr>
              <a:t>3/28/2011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0CB079-F579-4B36-A8F9-5FB46F8050F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 advTm="1461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s3.amazonaws.com/images.nachofoto.com/b-NRL-Rd-4-Knights-v-S-4d608a119167.jpeg" TargetMode="Externa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jpeg"/><Relationship Id="rId2" Type="http://schemas.openxmlformats.org/officeDocument/2006/relationships/audio" Target="file:///T:\AN_Curriculum_StudVolunt\Arthur's%20Stuff\WORKSHOP%20MATERIALS\WORSHOP%20PPT's\GETTING%20STARTED\angela%20+%20music\Vanessa%20Carlton%20-%20Watch%20Me%20Shine.mp3" TargetMode="External"/><Relationship Id="rId1" Type="http://schemas.openxmlformats.org/officeDocument/2006/relationships/tags" Target="../tags/tag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10" Type="http://schemas.openxmlformats.org/officeDocument/2006/relationships/image" Target="../media/image6.png"/><Relationship Id="rId4" Type="http://schemas.openxmlformats.org/officeDocument/2006/relationships/image" Target="../media/image1.jpeg"/><Relationship Id="rId9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.au/imgres?imgurl=http://bp2.blogger.com/_8_Q15U1xG7s/RftTZhQ7DkI/AAAAAAAAAvU/tej9yPAclOg/s400/IMG_0605.JPG&amp;imgrefurl=http://homeschoolingaspergers.blogspot.com/2007/03/boy-shaved-for-cure-right-before.html&amp;usg=__gODLM6I6zLVMjb72lzqFvW6tHEw=&amp;h=300&amp;w=400&amp;sz=24&amp;hl=en&amp;start=10&amp;tbnid=SQYM9jyp5YGd2M:&amp;tbnh=93&amp;tbnw=124&amp;prev=/images?q=shave+for+a+cure+kids&amp;gbv=2&amp;ndsp=20&amp;hl=en&amp;safe=active&amp;sa=N" TargetMode="External"/><Relationship Id="rId3" Type="http://schemas.openxmlformats.org/officeDocument/2006/relationships/image" Target="../media/image22.jpeg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hyperlink" Target="http://images.google.com.au/imgres?imgurl=http://www.kedron-wavell.com.au/images/WorldsGreatestShave-small.jpg&amp;imgrefurl=http://www.kedron-wavell.com.au/Community_Support.html&amp;usg=__4IRFMkT60zj6Po40vFyFZYvZ-yg=&amp;h=109&amp;w=109&amp;sz=19&amp;hl=en&amp;start=59&amp;tbnid=dyvTOTDn9gVj8M:&amp;tbnh=85&amp;tbnw=85&amp;prev=/images?q=shave+for+a+cure+kids&amp;gbv=2&amp;ndsp=20&amp;hl=en&amp;safe=active&amp;sa=N&amp;start=40" TargetMode="External"/><Relationship Id="rId5" Type="http://schemas.openxmlformats.org/officeDocument/2006/relationships/image" Target="../media/image23.jpeg"/><Relationship Id="rId4" Type="http://schemas.openxmlformats.org/officeDocument/2006/relationships/hyperlink" Target="http://images.google.com.au/imgres?imgurl=http://upload6.postimage.org/11602/kids07b.jpg&amp;imgrefurl=http://talkbloodcancer.com/index.php?option=com_fireboard&amp;func=view&amp;catid=26&amp;id=755&amp;Itemid=2&amp;usg=__dFsfrXmS7GNclN8BfYEpuZlYygE=&amp;h=228&amp;w=320&amp;sz=22&amp;hl=en&amp;start=19&amp;tbnid=4fEVz_Sdffh8WM:&amp;tbnh=84&amp;tbnw=118&amp;prev=/images?q=shave+for+a+cure+kids&amp;gbv=2&amp;hl=en&amp;safe=active" TargetMode="External"/><Relationship Id="rId9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au/imgres?imgurl=http://media.collegepublisher.com/media/paper938/stills/g7wd9d53.jpg&amp;imgrefurl=http://www.reflector-online.com/news/2007/02/06/Entertainment/&amp;usg=__MzoK_sVxmVsk7fVQUu37tO4cHYg=&amp;h=3456&amp;w=2304&amp;sz=1412&amp;hl=en&amp;start=41&amp;um=1&amp;tbnid=ssuSEFYLIrxVbM:&amp;tbnh=150&amp;tbnw=100&amp;prev=/images?q=funny+money&amp;ndsp=18&amp;hl=en&amp;safe=active&amp;sa=N&amp;start=36&amp;um=1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.ubc.ca/__shared/assets/Award_Certificate4478.jpg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Relationship Id="rId6" Type="http://schemas.openxmlformats.org/officeDocument/2006/relationships/image" Target="../media/image30.jpeg"/><Relationship Id="rId5" Type="http://schemas.openxmlformats.org/officeDocument/2006/relationships/hyperlink" Target="http://images.google.com.au/imgres?imgurl=http://1.bp.blogspot.com/_kXnVoQ9ZFkQ/SaIgcatrlkI/AAAAAAAAHs0/uxxQnqG6lO8/s400/ExcitedCroc.jpg&amp;imgrefurl=http://www.reddit.com/user/unic0rnz/&amp;usg=__F1I7zqVtwMtWkoHQ_CIcCeiZ_Cc=&amp;h=400&amp;w=312&amp;sz=37&amp;hl=en&amp;start=5&amp;tbnid=sciap_t98jojKM:&amp;tbnh=124&amp;tbnw=97&amp;prev=/images?q=excited&amp;gbv=2&amp;ndsp=20&amp;hl=en&amp;safe=active" TargetMode="External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hipmomma.today.com/files/2009/02/cute_funny_children.jpg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Relationship Id="rId4" Type="http://schemas.openxmlformats.org/officeDocument/2006/relationships/image" Target="../media/image3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3.bp.blogspot.com/_dcoJTen3bFk/SZzVVvvmTGI/AAAAAAAAAZ0/r5ihiGiHp3Q/s1600-h/PhoneCopyrightCBeck.jpg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4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.au/imgres?imgurl=http://img327.imageshack.us/img327/9195/g23ct.jpg&amp;imgrefurl=http://www.ethicalpalaeontologist.com/2007_07_01_archive.html&amp;usg=__G8ixcMbMioZDmAePWLs4ZAgYAhI=&amp;h=387&amp;w=573&amp;sz=23&amp;hl=en&amp;start=101&amp;tbnid=5VZjZ1RVVbyG2M:&amp;tbnh=91&amp;tbnw=134&amp;prev=/images?q=animal+smile&amp;gbv=2&amp;ndsp=20&amp;hl=en&amp;safe=active&amp;sa=N&amp;start=100" TargetMode="External"/><Relationship Id="rId3" Type="http://schemas.openxmlformats.org/officeDocument/2006/relationships/hyperlink" Target="http://images.google.com.au/imgres?imgurl=http://cache.virtualtourist.com/2005324-Travel_Picture-Smiles.jpg&amp;imgrefurl=http://members.virtualtourist.com/m/4eb37/65e87/&amp;usg=__YAgxlnO5fZEyo7ELqADLREAiVd8=&amp;h=450&amp;w=310&amp;sz=16&amp;hl=en&amp;start=2&amp;tbnid=y75Rj6WGk_GtRM:&amp;tbnh=127&amp;tbnw=87&amp;prev=/images?q=smiles&amp;gbv=2&amp;hl=en&amp;safe=active" TargetMode="External"/><Relationship Id="rId7" Type="http://schemas.openxmlformats.org/officeDocument/2006/relationships/image" Target="../media/image4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Relationship Id="rId6" Type="http://schemas.openxmlformats.org/officeDocument/2006/relationships/hyperlink" Target="http://images.google.com.au/imgres?imgurl=http://images.paraorkut.com/img/funnypics/images/d/dog_smiling-11960.jpg&amp;imgrefurl=http://www.graphicshunt.com/funny/search/1/pug+puppiess.htm&amp;usg=__-EHw0iirU2FxYZIYCDTUtuLm6vY=&amp;h=300&amp;w=386&amp;sz=35&amp;hl=en&amp;start=4&amp;tbnid=N7DlbziaBJTv0M:&amp;tbnh=96&amp;tbnw=123&amp;prev=/images?q=animal+smile&amp;gbv=2&amp;hl=en&amp;safe=active" TargetMode="External"/><Relationship Id="rId11" Type="http://schemas.openxmlformats.org/officeDocument/2006/relationships/image" Target="../media/image44.jpeg"/><Relationship Id="rId5" Type="http://schemas.openxmlformats.org/officeDocument/2006/relationships/image" Target="../media/image41.jpeg"/><Relationship Id="rId10" Type="http://schemas.openxmlformats.org/officeDocument/2006/relationships/hyperlink" Target="http://images.google.com.au/imgres?imgurl=http://i4.ebayimg.com/05/i/001/31/a1/05f8_2.JPG&amp;imgrefurl=http://cgi.ebay.com.my/ws/eBayISAPI.dll?ViewItem&amp;item=270407095048&amp;usg=__98OC-p8UeGVd4TNXz3zP8T1M9_A=&amp;h=200&amp;w=200&amp;sz=7&amp;hl=en&amp;start=475&amp;tbnid=X36xSS3P598lJM:&amp;tbnh=104&amp;tbnw=104&amp;prev=/images?q=animal+smile&amp;gbv=2&amp;ndsp=20&amp;hl=en&amp;safe=active&amp;sa=N&amp;start=460" TargetMode="External"/><Relationship Id="rId4" Type="http://schemas.openxmlformats.org/officeDocument/2006/relationships/image" Target="../media/image40.jpeg"/><Relationship Id="rId9" Type="http://schemas.openxmlformats.org/officeDocument/2006/relationships/image" Target="../media/image4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hyperlink" Target="http://images.google.com.au/imgres?imgurl=http://11.media.tumblr.com/x3Rmp1Hjoowemqha6At1ihn0o1_400.jpg&amp;imgrefurl=http://smart-tea.tumblr.com/&amp;usg=__YGUCwvWj7FDlAcgeDec42HIBurs=&amp;h=537&amp;w=400&amp;sz=318&amp;hl=en&amp;start=2&amp;tbnid=313MAY89xZBY8M:&amp;tbnh=132&amp;tbnw=98&amp;prev=/images?q=awkward+animals&amp;gbv=2&amp;hl=en&amp;safe=active" TargetMode="External"/><Relationship Id="rId7" Type="http://schemas.openxmlformats.org/officeDocument/2006/relationships/hyperlink" Target="http://images.google.com.au/imgres?imgurl=http://www.paphos-dog-training.com/images/Lead%20pulling.jpg&amp;imgrefurl=http://www.paphos-dog-training.com/services.htm&amp;usg=__u_uFQnfYvYmRR6j9WVOwXTL5ZZY=&amp;h=512&amp;w=712&amp;sz=25&amp;hl=en&amp;start=106&amp;tbnid=sbEzExA_1YlGFM:&amp;tbnh=101&amp;tbnw=140&amp;prev=/images?q=dog+pulling+on+lead%5C&amp;gbv=2&amp;ndsp=20&amp;hl=en&amp;safe=active&amp;sa=N&amp;start=100" TargetMode="External"/><Relationship Id="rId12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13.jpeg"/><Relationship Id="rId11" Type="http://schemas.openxmlformats.org/officeDocument/2006/relationships/hyperlink" Target="http://images.google.com.au/imgres?imgurl=http://www.4abo.com/images/TakemeHome-full.jpg&amp;imgrefurl=http://www.4abo.com/shelters.php&amp;usg=__65CA3IwFycqMGh1dQcygvTPERY8=&amp;h=335&amp;w=500&amp;sz=45&amp;hl=en&amp;start=38&amp;tbnid=ptC-wyZ--kHFLM:&amp;tbnh=87&amp;tbnw=130&amp;prev=/images?q=animal+shelters&amp;gbv=2&amp;ndsp=20&amp;hl=en&amp;safe=active&amp;sa=N&amp;start=20" TargetMode="External"/><Relationship Id="rId5" Type="http://schemas.openxmlformats.org/officeDocument/2006/relationships/hyperlink" Target="http://images.google.com.au/imgres?imgurl=http://www.4activedogs.co.uk/ekmps/shops/4activedogs/images/activity-dogs-toys2.jpg&amp;imgrefurl=http://dog-training-for-dummies2.blogspot.com/2009_03_01_archive.html&amp;usg=__xlGJsF5Fkc2OQNKeSFvK-OK5irc=&amp;h=282&amp;w=282&amp;sz=23&amp;hl=en&amp;start=90&amp;tbnid=suRMNRvZaluOUM:&amp;tbnh=114&amp;tbnw=114&amp;prev=/images?q=difficult+dog&amp;gbv=2&amp;ndsp=20&amp;hl=en&amp;safe=active&amp;sa=N&amp;start=80" TargetMode="External"/><Relationship Id="rId10" Type="http://schemas.openxmlformats.org/officeDocument/2006/relationships/image" Target="../media/image15.jpeg"/><Relationship Id="rId4" Type="http://schemas.openxmlformats.org/officeDocument/2006/relationships/image" Target="../media/image12.jpeg"/><Relationship Id="rId9" Type="http://schemas.openxmlformats.org/officeDocument/2006/relationships/hyperlink" Target="http://images.google.com.au/imgres?imgurl=http://4.bp.blogspot.com/_ez9UzAGPSPU/RiytJdX0ydI/AAAAAAAAADI/kQvFJGEoxac/s400/dog-wash.jpg&amp;imgrefurl=http://funny-dog.blogspot.com/2007/03/dog-wash.html&amp;usg=__x10tIfD3VDvudPlp16cGuRVFdS0=&amp;h=400&amp;w=344&amp;sz=30&amp;hl=en&amp;start=187&amp;tbnid=r14-O_oZnQj3dM:&amp;tbnh=124&amp;tbnw=107&amp;prev=/images?q=dog+washing&amp;gbv=2&amp;ndsp=20&amp;hl=en&amp;safe=active&amp;sa=N&amp;start=18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au/imgres?imgurl=http://www.cap.nsw.edu.au/bb_site_intro/stage1_Modules/WWS-stage1/images/sun.gif&amp;imgrefurl=http://www.cap.nsw.edu.au/bb_site_intro/stage1_Modules/WWS-stage1/sun3.htm&amp;usg=__d6q-5_-5gUn3NlhgIIsMEgPK9xg=&amp;h=304&amp;w=315&amp;sz=10&amp;hl=en&amp;start=34&amp;tbnid=RcYLnyZ2MVFYfM:&amp;tbnh=113&amp;tbnw=117&amp;prev=/images?q=sun&amp;gbv=2&amp;ndsp=20&amp;hl=en&amp;safe=active&amp;sa=N&amp;start=20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ari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28860" y="2500306"/>
            <a:ext cx="1378025" cy="17287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 descr="angelin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8267" y="1071546"/>
            <a:ext cx="1194775" cy="14668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9" descr="zac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57752" y="500042"/>
            <a:ext cx="1071570" cy="142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11" descr="adam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0034" y="4643446"/>
            <a:ext cx="1877502" cy="149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434" name="Picture 2" descr="See full size image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57884" y="3571876"/>
            <a:ext cx="1832386" cy="1285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714500" y="642938"/>
            <a:ext cx="26431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3600">
                <a:latin typeface="Calibri" pitchFamily="34" charset="0"/>
              </a:rPr>
              <a:t>Angelina does it......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000750" y="785813"/>
            <a:ext cx="3000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3600">
                <a:latin typeface="Calibri" pitchFamily="34" charset="0"/>
              </a:rPr>
              <a:t>Zac does too...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857625" y="2286000"/>
            <a:ext cx="3143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3600">
                <a:latin typeface="Calibri" pitchFamily="34" charset="0"/>
              </a:rPr>
              <a:t>Paris does occasionally...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357438" y="4929188"/>
            <a:ext cx="3143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3600">
                <a:latin typeface="Calibri" pitchFamily="34" charset="0"/>
              </a:rPr>
              <a:t>Adam Sandler loves it....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500688" y="5000625"/>
            <a:ext cx="33575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3600">
                <a:latin typeface="Calibri" pitchFamily="34" charset="0"/>
              </a:rPr>
              <a:t>Even NRL players have time to ..... </a:t>
            </a:r>
          </a:p>
        </p:txBody>
      </p:sp>
      <p:pic>
        <p:nvPicPr>
          <p:cNvPr id="20" name="Vanessa Carlton - Watch Me Shine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med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1" showWhenStopped="0">
                <p:cTn id="3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143000"/>
          </a:xfrm>
        </p:spPr>
        <p:txBody>
          <a:bodyPr/>
          <a:lstStyle/>
          <a:p>
            <a:pPr eaLnBrk="1" hangingPunct="1"/>
            <a:r>
              <a:rPr lang="en-AU" smtClean="0"/>
              <a:t>If you are sitting there thinking....</a:t>
            </a:r>
          </a:p>
        </p:txBody>
      </p:sp>
      <p:pic>
        <p:nvPicPr>
          <p:cNvPr id="11267" name="Picture 2" descr="Shocked Blond Woman With Funny Face Stock Phot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2928938"/>
            <a:ext cx="221932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ular Callout 4"/>
          <p:cNvSpPr/>
          <p:nvPr/>
        </p:nvSpPr>
        <p:spPr>
          <a:xfrm rot="902196">
            <a:off x="3883025" y="2236788"/>
            <a:ext cx="4835525" cy="1920875"/>
          </a:xfrm>
          <a:prstGeom prst="wedgeRoundRectCallout">
            <a:avLst>
              <a:gd name="adj1" fmla="val -39831"/>
              <a:gd name="adj2" fmla="val 8958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4500" b="1" dirty="0">
                <a:solidFill>
                  <a:srgbClr val="0070C0"/>
                </a:solidFill>
              </a:rPr>
              <a:t>OMG! That’s me!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100"/>
                                  </p:stCondLst>
                                  <p:iterate type="lt">
                                    <p:tmPct val="64583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.....then we need you!</a:t>
            </a:r>
          </a:p>
        </p:txBody>
      </p:sp>
      <p:pic>
        <p:nvPicPr>
          <p:cNvPr id="12291" name="Picture 2" descr="https://blog.id.iit.edu/wpmu/newidiom/files/2008/03/uncle_sam_pointing_fin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38" y="1500188"/>
            <a:ext cx="3508375" cy="471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Why?</a:t>
            </a:r>
          </a:p>
        </p:txBody>
      </p:sp>
      <p:pic>
        <p:nvPicPr>
          <p:cNvPr id="4" name="Content Placeholder 3" descr="monkey-1-t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33713" y="1957388"/>
            <a:ext cx="3076575" cy="3810000"/>
          </a:xfrm>
        </p:spPr>
      </p:pic>
    </p:spTree>
    <p:custDataLst>
      <p:tags r:id="rId1"/>
    </p:custDataLst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71934" y="1071546"/>
            <a:ext cx="4429156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This 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man wants </a:t>
            </a: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to congratulate you!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3929063" y="2000250"/>
            <a:ext cx="500062" cy="2857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928688" y="4786313"/>
            <a:ext cx="7500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3600">
                <a:latin typeface="Calibri" pitchFamily="34" charset="0"/>
              </a:rPr>
              <a:t>The Premier of NSW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00125" y="5572125"/>
            <a:ext cx="7500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3600" i="1">
                <a:latin typeface="Calibri" pitchFamily="34" charset="0"/>
              </a:rPr>
              <a:t>(but you knew that already didn’t you!)</a:t>
            </a:r>
          </a:p>
        </p:txBody>
      </p:sp>
      <p:pic>
        <p:nvPicPr>
          <p:cNvPr id="8" name="Picture 7" descr="Barry_O'Farrell_2010-Cropped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1538" y="714356"/>
            <a:ext cx="2500330" cy="361319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custDataLst>
      <p:tags r:id="rId1"/>
    </p:custDataLst>
  </p:cSld>
  <p:clrMapOvr>
    <a:masterClrMapping/>
  </p:clrMapOvr>
  <p:transition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And future employers will be equally impressed!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86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AU" smtClean="0"/>
              <a:t>Volunteering can gain you </a:t>
            </a:r>
          </a:p>
          <a:p>
            <a:pPr algn="ctr" eaLnBrk="1" hangingPunct="1">
              <a:buFont typeface="Arial" charset="0"/>
              <a:buNone/>
            </a:pPr>
            <a:r>
              <a:rPr lang="en-AU" smtClean="0">
                <a:solidFill>
                  <a:srgbClr val="00B050"/>
                </a:solidFill>
              </a:rPr>
              <a:t>HIGHLY SOUGHT AFTER </a:t>
            </a:r>
          </a:p>
          <a:p>
            <a:pPr algn="ctr" eaLnBrk="1" hangingPunct="1">
              <a:buFont typeface="Arial" charset="0"/>
              <a:buNone/>
            </a:pPr>
            <a:r>
              <a:rPr lang="en-AU" smtClean="0"/>
              <a:t>skills that you can use in the workplace.... </a:t>
            </a:r>
          </a:p>
          <a:p>
            <a:pPr eaLnBrk="1" hangingPunct="1">
              <a:buFont typeface="Arial" charset="0"/>
              <a:buNone/>
            </a:pPr>
            <a:endParaRPr lang="en-AU" smtClean="0"/>
          </a:p>
          <a:p>
            <a:pPr eaLnBrk="1" hangingPunct="1">
              <a:buFont typeface="Arial" charset="0"/>
              <a:buNone/>
            </a:pPr>
            <a:endParaRPr lang="en-AU" smtClean="0"/>
          </a:p>
        </p:txBody>
      </p:sp>
      <p:pic>
        <p:nvPicPr>
          <p:cNvPr id="4" name="Picture 3" descr="haircut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4000500"/>
            <a:ext cx="142875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143375" y="3714750"/>
            <a:ext cx="4143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3600">
                <a:latin typeface="Calibri" pitchFamily="34" charset="0"/>
              </a:rPr>
              <a:t>(like hairdressing!)</a:t>
            </a:r>
          </a:p>
        </p:txBody>
      </p:sp>
      <p:pic>
        <p:nvPicPr>
          <p:cNvPr id="15368" name="Picture 8" descr="http://tbn1.google.com/images?q=tbn:4fEVz_Sdffh8WM:http://upload6.postimage.org/11602/kids07b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8" y="4786313"/>
            <a:ext cx="240823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0" descr="http://tbn3.google.com/images?q=tbn:dyvTOTDn9gVj8M:http://www.kedron-wavell.com.au/images/WorldsGreatestShave-small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71750" y="3714750"/>
            <a:ext cx="1023938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12" descr="http://tbn0.google.com/images?q=tbn:SQYM9jyp5YGd2M:http://bp2.blogger.com/_8_Q15U1xG7s/RftTZhQ7DkI/AAAAAAAAAvU/tej9yPAclOg/s400/IMG_0605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15125" y="457200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med" advTm="146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6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38" y="1214438"/>
            <a:ext cx="7772400" cy="1571625"/>
          </a:xfrm>
        </p:spPr>
        <p:txBody>
          <a:bodyPr/>
          <a:lstStyle/>
          <a:p>
            <a:pPr eaLnBrk="1" hangingPunct="1"/>
            <a:r>
              <a:rPr lang="en-AU" smtClean="0"/>
              <a:t>The Premier of NSW wants to acknowledge </a:t>
            </a:r>
            <a:r>
              <a:rPr lang="en-AU" i="1" smtClean="0"/>
              <a:t>you</a:t>
            </a:r>
            <a:r>
              <a:rPr lang="en-AU" smtClean="0"/>
              <a:t> for doing		</a:t>
            </a:r>
            <a:br>
              <a:rPr lang="en-AU" smtClean="0"/>
            </a:br>
            <a:endParaRPr lang="en-AU" smtClean="0"/>
          </a:p>
        </p:txBody>
      </p:sp>
      <p:pic>
        <p:nvPicPr>
          <p:cNvPr id="4" name="Picture 3" descr="high five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25" y="2933700"/>
            <a:ext cx="22860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286250" y="2643188"/>
            <a:ext cx="40005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6000">
                <a:solidFill>
                  <a:srgbClr val="FF0000"/>
                </a:solidFill>
              </a:rPr>
              <a:t>good stuff! </a:t>
            </a:r>
            <a:endParaRPr lang="en-AU" sz="6000"/>
          </a:p>
        </p:txBody>
      </p:sp>
    </p:spTree>
    <p:custDataLst>
      <p:tags r:id="rId1"/>
    </p:custDataLst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14375" y="785813"/>
            <a:ext cx="75009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4000">
                <a:latin typeface="Calibri" pitchFamily="34" charset="0"/>
              </a:rPr>
              <a:t>Join some of the </a:t>
            </a:r>
            <a:r>
              <a:rPr lang="en-AU" sz="4000" i="1">
                <a:solidFill>
                  <a:srgbClr val="00B050"/>
                </a:solidFill>
                <a:latin typeface="Calibri" pitchFamily="34" charset="0"/>
              </a:rPr>
              <a:t>finest </a:t>
            </a:r>
            <a:r>
              <a:rPr lang="en-AU" sz="4000">
                <a:latin typeface="Calibri" pitchFamily="34" charset="0"/>
              </a:rPr>
              <a:t>students in NSW receiving a: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1563" y="2214563"/>
            <a:ext cx="50006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36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bronze</a:t>
            </a:r>
            <a:r>
              <a:rPr lang="en-AU" sz="3600" dirty="0">
                <a:latin typeface="+mn-lt"/>
                <a:cs typeface="+mn-cs"/>
              </a:rPr>
              <a:t> award (20 hours)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85938" y="3000375"/>
            <a:ext cx="60007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36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silver</a:t>
            </a:r>
            <a:r>
              <a:rPr lang="en-AU" sz="3600" dirty="0">
                <a:latin typeface="+mn-lt"/>
                <a:cs typeface="+mn-cs"/>
              </a:rPr>
              <a:t> award (40 hours)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571750" y="3929063"/>
            <a:ext cx="54292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3600" b="1">
                <a:solidFill>
                  <a:srgbClr val="FFC000"/>
                </a:solidFill>
                <a:latin typeface="Calibri" pitchFamily="34" charset="0"/>
              </a:rPr>
              <a:t>gold</a:t>
            </a:r>
            <a:r>
              <a:rPr lang="en-AU" sz="3600">
                <a:latin typeface="Calibri" pitchFamily="34" charset="0"/>
              </a:rPr>
              <a:t> award (60 hours)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500188" y="4786313"/>
            <a:ext cx="7143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3600">
                <a:latin typeface="Calibri" pitchFamily="34" charset="0"/>
              </a:rPr>
              <a:t>or ...</a:t>
            </a:r>
            <a:br>
              <a:rPr lang="en-AU" sz="3600">
                <a:latin typeface="Calibri" pitchFamily="34" charset="0"/>
              </a:rPr>
            </a:br>
            <a:r>
              <a:rPr lang="en-AU" sz="3600">
                <a:latin typeface="Calibri" pitchFamily="34" charset="0"/>
              </a:rPr>
              <a:t>		</a:t>
            </a:r>
            <a:r>
              <a:rPr lang="en-AU" sz="3600" b="1">
                <a:solidFill>
                  <a:schemeClr val="accent1"/>
                </a:solidFill>
                <a:latin typeface="Calibri" pitchFamily="34" charset="0"/>
              </a:rPr>
              <a:t>diamond</a:t>
            </a:r>
            <a:r>
              <a:rPr lang="en-AU" sz="3600">
                <a:latin typeface="Calibri" pitchFamily="34" charset="0"/>
              </a:rPr>
              <a:t> award (80 hours) </a:t>
            </a:r>
          </a:p>
        </p:txBody>
      </p:sp>
    </p:spTree>
    <p:custDataLst>
      <p:tags r:id="rId1"/>
    </p:custDataLst>
  </p:cSld>
  <p:clrMapOvr>
    <a:masterClrMapping/>
  </p:clrMapOvr>
  <p:transition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38" y="785813"/>
            <a:ext cx="7772400" cy="3071812"/>
          </a:xfrm>
        </p:spPr>
        <p:txBody>
          <a:bodyPr/>
          <a:lstStyle/>
          <a:p>
            <a:pPr eaLnBrk="1" hangingPunct="1"/>
            <a:r>
              <a:rPr lang="en-AU" smtClean="0"/>
              <a:t>If you do </a:t>
            </a:r>
            <a:r>
              <a:rPr lang="en-AU" smtClean="0">
                <a:solidFill>
                  <a:srgbClr val="FF0000"/>
                </a:solidFill>
              </a:rPr>
              <a:t>good stuff </a:t>
            </a:r>
            <a:r>
              <a:rPr lang="en-AU" smtClean="0"/>
              <a:t>for people, sports or youth clubs, community organisations</a:t>
            </a:r>
            <a:br>
              <a:rPr lang="en-AU" smtClean="0"/>
            </a:br>
            <a:r>
              <a:rPr lang="en-AU" smtClean="0"/>
              <a:t>or </a:t>
            </a:r>
            <a:r>
              <a:rPr lang="en-AU" i="1" smtClean="0"/>
              <a:t>the school</a:t>
            </a:r>
            <a:r>
              <a:rPr lang="en-AU" smtClean="0"/>
              <a:t>......</a:t>
            </a:r>
          </a:p>
        </p:txBody>
      </p:sp>
    </p:spTree>
    <p:custDataLst>
      <p:tags r:id="rId1"/>
    </p:custDataLst>
  </p:cSld>
  <p:clrMapOvr>
    <a:masterClrMapping/>
  </p:clrMapOvr>
  <p:transition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38" y="785813"/>
            <a:ext cx="7772400" cy="1857375"/>
          </a:xfrm>
        </p:spPr>
        <p:txBody>
          <a:bodyPr/>
          <a:lstStyle/>
          <a:p>
            <a:pPr eaLnBrk="1" hangingPunct="1"/>
            <a:r>
              <a:rPr lang="en-AU" smtClean="0"/>
              <a:t>without being paid......</a:t>
            </a:r>
          </a:p>
        </p:txBody>
      </p:sp>
      <p:pic>
        <p:nvPicPr>
          <p:cNvPr id="36866" name="Picture 2" descr="http://tbn2.google.com/images?q=tbn:ssuSEFYLIrxVbM:http://media.collegepublisher.com/media/paper938/stills/g7wd9d53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50" y="2571750"/>
            <a:ext cx="261937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38" y="785813"/>
            <a:ext cx="7772400" cy="1857375"/>
          </a:xfrm>
        </p:spPr>
        <p:txBody>
          <a:bodyPr/>
          <a:lstStyle/>
          <a:p>
            <a:pPr eaLnBrk="1" hangingPunct="1"/>
            <a:r>
              <a:rPr lang="en-AU" smtClean="0"/>
              <a:t>or forced....</a:t>
            </a:r>
          </a:p>
        </p:txBody>
      </p:sp>
      <p:pic>
        <p:nvPicPr>
          <p:cNvPr id="37890" name="Picture 2" descr="Businesswoman character tied up, portra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25" y="2214563"/>
            <a:ext cx="2732088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38" y="785813"/>
            <a:ext cx="7772400" cy="18573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sz="7300" dirty="0" smtClean="0"/>
              <a:t>In fact, over </a:t>
            </a:r>
            <a:r>
              <a:rPr lang="en-AU" sz="7300" dirty="0" smtClean="0">
                <a:solidFill>
                  <a:srgbClr val="FF0000"/>
                </a:solidFill>
              </a:rPr>
              <a:t>5 million </a:t>
            </a:r>
            <a:r>
              <a:rPr lang="en-AU" sz="7300" dirty="0" smtClean="0"/>
              <a:t>people in Australia do it.</a:t>
            </a:r>
            <a:endParaRPr lang="en-AU" sz="7300" dirty="0"/>
          </a:p>
        </p:txBody>
      </p:sp>
    </p:spTree>
    <p:custDataLst>
      <p:tags r:id="rId1"/>
    </p:custDataLst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38" y="785813"/>
            <a:ext cx="7772400" cy="20002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You could get yourself a shiny, priceless, new certificate to add to your resume </a:t>
            </a:r>
            <a:br>
              <a:rPr lang="en-AU" dirty="0" smtClean="0"/>
            </a:br>
            <a:endParaRPr lang="en-AU" dirty="0"/>
          </a:p>
        </p:txBody>
      </p:sp>
      <p:pic>
        <p:nvPicPr>
          <p:cNvPr id="22531" name="Picture 5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813" y="3429000"/>
            <a:ext cx="2392362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7" descr="http://tbn2.google.com/images?q=tbn:sciap_t98jojKM:http://1.bp.blogspot.com/_kXnVoQ9ZFkQ/SaIgcatrlkI/AAAAAAAAHs0/uxxQnqG6lO8/s400/ExcitedCroc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4813" y="3214688"/>
            <a:ext cx="2328862" cy="297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Callout 6"/>
          <p:cNvSpPr/>
          <p:nvPr/>
        </p:nvSpPr>
        <p:spPr>
          <a:xfrm>
            <a:off x="5643563" y="2214563"/>
            <a:ext cx="3286125" cy="1785937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3600" dirty="0">
                <a:solidFill>
                  <a:srgbClr val="FF0000"/>
                </a:solidFill>
              </a:rPr>
              <a:t>That’s SOOO exciting!</a:t>
            </a:r>
          </a:p>
        </p:txBody>
      </p:sp>
    </p:spTree>
    <p:custDataLst>
      <p:tags r:id="rId1"/>
    </p:custDataLst>
  </p:cSld>
  <p:clrMapOvr>
    <a:masterClrMapping/>
  </p:clrMapOvr>
  <p:transition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3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3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38" y="785813"/>
            <a:ext cx="7772400" cy="1857375"/>
          </a:xfrm>
        </p:spPr>
        <p:txBody>
          <a:bodyPr/>
          <a:lstStyle/>
          <a:p>
            <a:pPr eaLnBrk="1" hangingPunct="1"/>
            <a:r>
              <a:rPr lang="en-AU" smtClean="0"/>
              <a:t>How?</a:t>
            </a:r>
          </a:p>
        </p:txBody>
      </p:sp>
      <p:pic>
        <p:nvPicPr>
          <p:cNvPr id="4" name="Picture 3" descr="ca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0" y="2500313"/>
            <a:ext cx="3081338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85875" y="500063"/>
            <a:ext cx="6215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4000">
                <a:latin typeface="Calibri" pitchFamily="34" charset="0"/>
              </a:rPr>
              <a:t>You need to: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85875" y="1357313"/>
            <a:ext cx="5857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3600">
                <a:latin typeface="Calibri" pitchFamily="34" charset="0"/>
              </a:rPr>
              <a:t>Ask your school coordinator how the program works ....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85875" y="2786063"/>
            <a:ext cx="67865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3600">
                <a:latin typeface="Calibri" pitchFamily="34" charset="0"/>
              </a:rPr>
              <a:t>Do </a:t>
            </a:r>
            <a:r>
              <a:rPr lang="en-AU" sz="3600">
                <a:solidFill>
                  <a:srgbClr val="FF0000"/>
                </a:solidFill>
                <a:latin typeface="Calibri" pitchFamily="34" charset="0"/>
              </a:rPr>
              <a:t>good stuff </a:t>
            </a:r>
            <a:r>
              <a:rPr lang="en-AU" sz="3600">
                <a:latin typeface="Calibri" pitchFamily="34" charset="0"/>
              </a:rPr>
              <a:t>for an individual, group, charity or the school ....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285875" y="4500563"/>
            <a:ext cx="62865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3600">
                <a:latin typeface="Calibri" pitchFamily="34" charset="0"/>
              </a:rPr>
              <a:t>Record the time you have spent doing </a:t>
            </a:r>
            <a:r>
              <a:rPr lang="en-AU" sz="3600">
                <a:solidFill>
                  <a:srgbClr val="FF0000"/>
                </a:solidFill>
                <a:latin typeface="Calibri" pitchFamily="34" charset="0"/>
              </a:rPr>
              <a:t>good stuff </a:t>
            </a:r>
            <a:r>
              <a:rPr lang="en-AU" sz="3600">
                <a:latin typeface="Calibri" pitchFamily="34" charset="0"/>
              </a:rPr>
              <a:t>(every minute counts) ....</a:t>
            </a:r>
          </a:p>
        </p:txBody>
      </p:sp>
    </p:spTree>
    <p:custDataLst>
      <p:tags r:id="rId1"/>
    </p:custDataLst>
  </p:cSld>
  <p:clrMapOvr>
    <a:masterClrMapping/>
  </p:clrMapOvr>
  <p:transition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Wait for your incredibly important  certificate to arrive</a:t>
            </a:r>
            <a:endParaRPr lang="en-AU" dirty="0"/>
          </a:p>
        </p:txBody>
      </p:sp>
      <p:pic>
        <p:nvPicPr>
          <p:cNvPr id="47108" name="Picture 4" descr="cute_funny_children.jpg">
            <a:hlinkClick r:id="rId3" tooltip="cute_funny_children.jpg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38" y="1643063"/>
            <a:ext cx="3514725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Callout 5"/>
          <p:cNvSpPr/>
          <p:nvPr/>
        </p:nvSpPr>
        <p:spPr>
          <a:xfrm>
            <a:off x="4429125" y="1643063"/>
            <a:ext cx="4500563" cy="3071812"/>
          </a:xfrm>
          <a:prstGeom prst="wedgeEllipseCallout">
            <a:avLst>
              <a:gd name="adj1" fmla="val -53088"/>
              <a:gd name="adj2" fmla="val 5863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3600" dirty="0">
                <a:solidFill>
                  <a:srgbClr val="FF0000"/>
                </a:solidFill>
              </a:rPr>
              <a:t>I was so excited to get my certificate my head fell off!</a:t>
            </a:r>
          </a:p>
        </p:txBody>
      </p:sp>
    </p:spTree>
    <p:custDataLst>
      <p:tags r:id="rId1"/>
    </p:custDataLst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7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85813"/>
            <a:ext cx="7272338" cy="16430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If you are not doing </a:t>
            </a:r>
            <a:r>
              <a:rPr lang="en-AU" dirty="0" smtClean="0">
                <a:solidFill>
                  <a:srgbClr val="FF0000"/>
                </a:solidFill>
              </a:rPr>
              <a:t>good stuff</a:t>
            </a:r>
            <a:r>
              <a:rPr lang="en-AU" dirty="0" smtClean="0"/>
              <a:t>, it is not too late to start.....</a:t>
            </a:r>
            <a:br>
              <a:rPr lang="en-AU" dirty="0" smtClean="0"/>
            </a:b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71625" y="3143250"/>
            <a:ext cx="6643688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4400">
                <a:latin typeface="Calibri" pitchFamily="34" charset="0"/>
              </a:rPr>
              <a:t>YOU MUST:</a:t>
            </a:r>
            <a:br>
              <a:rPr lang="en-AU" sz="4400">
                <a:latin typeface="Calibri" pitchFamily="34" charset="0"/>
              </a:rPr>
            </a:br>
            <a:r>
              <a:rPr lang="en-AU" sz="4400">
                <a:latin typeface="Calibri" pitchFamily="34" charset="0"/>
              </a:rPr>
              <a:t>Get parent / carer permission before you undertake volunteering</a:t>
            </a:r>
          </a:p>
        </p:txBody>
      </p:sp>
    </p:spTree>
    <p:custDataLst>
      <p:tags r:id="rId1"/>
    </p:custDataLst>
  </p:cSld>
  <p:clrMapOvr>
    <a:masterClrMapping/>
  </p:clrMapOvr>
  <p:transition advTm="146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And take care </a:t>
            </a:r>
            <a:r>
              <a:rPr lang="en-AU" b="1" i="1" dirty="0" smtClean="0">
                <a:solidFill>
                  <a:srgbClr val="C00000"/>
                </a:solidFill>
              </a:rPr>
              <a:t>while</a:t>
            </a:r>
            <a:r>
              <a:rPr lang="en-AU" dirty="0" smtClean="0"/>
              <a:t> you’re volunteering...</a:t>
            </a:r>
            <a:endParaRPr lang="en-AU" dirty="0"/>
          </a:p>
        </p:txBody>
      </p:sp>
      <p:pic>
        <p:nvPicPr>
          <p:cNvPr id="29699" name="Picture 5" descr="http://www.woodnbits.com/blog/graphics/SafetyWeek/safety-firs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2000250"/>
            <a:ext cx="2786063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4572000" y="2214563"/>
            <a:ext cx="42291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AU" sz="3600" dirty="0">
                <a:latin typeface="+mj-lt"/>
                <a:ea typeface="+mj-ea"/>
                <a:cs typeface="+mj-cs"/>
              </a:rPr>
              <a:t>... follow instructions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214813" y="3500438"/>
            <a:ext cx="457200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AU" sz="3500"/>
              <a:t>... but SPEAK UP</a:t>
            </a:r>
          </a:p>
          <a:p>
            <a:pPr algn="ctr"/>
            <a:r>
              <a:rPr lang="en-AU" sz="3500"/>
              <a:t>if you think you’re</a:t>
            </a:r>
          </a:p>
          <a:p>
            <a:pPr algn="ctr"/>
            <a:r>
              <a:rPr lang="en-AU" sz="3500"/>
              <a:t>being asked to do something that is</a:t>
            </a:r>
          </a:p>
          <a:p>
            <a:pPr algn="ctr"/>
            <a:r>
              <a:rPr lang="en-AU" sz="3500"/>
              <a:t>unsafe!</a:t>
            </a:r>
          </a:p>
        </p:txBody>
      </p:sp>
    </p:spTree>
    <p:custDataLst>
      <p:tags r:id="rId1"/>
    </p:custDataLst>
  </p:cSld>
  <p:clrMapOvr>
    <a:masterClrMapping/>
  </p:clrMapOvr>
  <p:transition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4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4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4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4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5" grpId="0" autoUpdateAnimBg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38" y="785813"/>
            <a:ext cx="7772400" cy="18573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Tag along with someone who already volunteers</a:t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pic>
        <p:nvPicPr>
          <p:cNvPr id="30723" name="Picture 3" descr="Bon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72952">
            <a:off x="5500688" y="2643188"/>
            <a:ext cx="22288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 descr="Prince Harry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765111">
            <a:off x="1233488" y="2908300"/>
            <a:ext cx="333375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3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3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ChangeArrowheads="1"/>
          </p:cNvSpPr>
          <p:nvPr/>
        </p:nvSpPr>
        <p:spPr bwMode="auto">
          <a:xfrm>
            <a:off x="2286000" y="2828925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>
                <a:latin typeface="Calibri" pitchFamily="34" charset="0"/>
              </a:rPr>
              <a:t/>
            </a:r>
            <a:br>
              <a:rPr lang="en-AU">
                <a:latin typeface="Calibri" pitchFamily="34" charset="0"/>
              </a:rPr>
            </a:br>
            <a:r>
              <a:rPr lang="en-AU">
                <a:latin typeface="Calibri" pitchFamily="34" charset="0"/>
              </a:rPr>
              <a:t/>
            </a:r>
            <a:br>
              <a:rPr lang="en-AU">
                <a:latin typeface="Calibri" pitchFamily="34" charset="0"/>
              </a:rPr>
            </a:br>
            <a:endParaRPr lang="en-AU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71625" y="285750"/>
            <a:ext cx="60007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3600">
                <a:latin typeface="Calibri" pitchFamily="34" charset="0"/>
              </a:rPr>
              <a:t>			OR</a:t>
            </a:r>
          </a:p>
          <a:p>
            <a:endParaRPr lang="en-AU" sz="3600">
              <a:latin typeface="Calibri" pitchFamily="34" charset="0"/>
            </a:endParaRPr>
          </a:p>
          <a:p>
            <a:pPr algn="ctr"/>
            <a:r>
              <a:rPr lang="en-AU" sz="3600">
                <a:latin typeface="Calibri" pitchFamily="34" charset="0"/>
              </a:rPr>
              <a:t>Contact an organisation or club that you are interested in to see how you can help</a:t>
            </a:r>
          </a:p>
          <a:p>
            <a:endParaRPr lang="en-AU" sz="3600">
              <a:latin typeface="Calibri" pitchFamily="34" charset="0"/>
            </a:endParaRPr>
          </a:p>
          <a:p>
            <a:endParaRPr lang="en-AU">
              <a:latin typeface="Calibri" pitchFamily="34" charset="0"/>
            </a:endParaRPr>
          </a:p>
        </p:txBody>
      </p:sp>
      <p:pic>
        <p:nvPicPr>
          <p:cNvPr id="5122" name="Picture 2" descr="http://3.bp.blogspot.com/_dcoJTen3bFk/SZzVVvvmTGI/AAAAAAAAAZ0/r5ihiGiHp3Q/s320/PhoneCopyrightCBeck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75" y="3429000"/>
            <a:ext cx="23431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ular Callout 5"/>
          <p:cNvSpPr/>
          <p:nvPr/>
        </p:nvSpPr>
        <p:spPr>
          <a:xfrm rot="571651">
            <a:off x="5548313" y="3578225"/>
            <a:ext cx="3154362" cy="1312863"/>
          </a:xfrm>
          <a:prstGeom prst="wedgeRoundRectCallout">
            <a:avLst>
              <a:gd name="adj1" fmla="val -73627"/>
              <a:gd name="adj2" fmla="val 13059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dirty="0">
                <a:solidFill>
                  <a:srgbClr val="0070C0"/>
                </a:solidFill>
              </a:rPr>
              <a:t>I want to do some </a:t>
            </a:r>
            <a:r>
              <a:rPr lang="en-AU" sz="2800" dirty="0">
                <a:solidFill>
                  <a:srgbClr val="FF0000"/>
                </a:solidFill>
              </a:rPr>
              <a:t>good stuff</a:t>
            </a:r>
            <a:endParaRPr lang="en-AU" sz="2800" dirty="0">
              <a:solidFill>
                <a:srgbClr val="0070C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7" presetClass="entr" presetSubtype="0" fill="hold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" dur="1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" dur="1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Come on, don’t be lazy!</a:t>
            </a:r>
          </a:p>
        </p:txBody>
      </p:sp>
      <p:pic>
        <p:nvPicPr>
          <p:cNvPr id="45058" name="Picture 2" descr="funny_animal_pics_51.jpg hundar image by password_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643063"/>
            <a:ext cx="4286250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Why volunteer?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88" y="1571625"/>
            <a:ext cx="2714625" cy="64293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AU" b="1" smtClean="0">
                <a:solidFill>
                  <a:srgbClr val="0070C0"/>
                </a:solidFill>
              </a:rPr>
              <a:t>Gain new skills</a:t>
            </a:r>
          </a:p>
        </p:txBody>
      </p:sp>
      <p:pic>
        <p:nvPicPr>
          <p:cNvPr id="30724" name="Picture 5" descr="C:\Documents and Settings\rraimond\Local Settings\Temporary Internet Files\Content.IE5\YV65ED61\MPj042442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0150" y="2336800"/>
            <a:ext cx="3046413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928688" y="5572125"/>
            <a:ext cx="5715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3000" b="1">
                <a:solidFill>
                  <a:srgbClr val="FF0000"/>
                </a:solidFill>
              </a:rPr>
              <a:t>Learn about your community and the people in it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357188" y="2786063"/>
            <a:ext cx="335756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3200" b="1">
                <a:solidFill>
                  <a:srgbClr val="FF3399"/>
                </a:solidFill>
              </a:rPr>
              <a:t>Learn about possible career pathways</a:t>
            </a:r>
          </a:p>
        </p:txBody>
      </p:sp>
      <p:sp>
        <p:nvSpPr>
          <p:cNvPr id="8" name="Rectangle 7"/>
          <p:cNvSpPr/>
          <p:nvPr/>
        </p:nvSpPr>
        <p:spPr>
          <a:xfrm>
            <a:off x="5143500" y="1571625"/>
            <a:ext cx="35750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AU" sz="3200" b="1" dirty="0">
                <a:solidFill>
                  <a:schemeClr val="accent6">
                    <a:lumMod val="75000"/>
                  </a:schemeClr>
                </a:solidFill>
              </a:rPr>
              <a:t>Meet new people 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0" y="4714875"/>
            <a:ext cx="5053013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AU" sz="3200" b="1" dirty="0">
                <a:solidFill>
                  <a:schemeClr val="accent3">
                    <a:lumMod val="75000"/>
                  </a:schemeClr>
                </a:solidFill>
              </a:rPr>
              <a:t>Feel good about yourself</a:t>
            </a:r>
          </a:p>
        </p:txBody>
      </p:sp>
    </p:spTree>
    <p:custDataLst>
      <p:tags r:id="rId1"/>
    </p:custDataLst>
  </p:cSld>
  <p:clrMapOvr>
    <a:masterClrMapping/>
  </p:clrMapOvr>
  <p:transition advTm="2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38" y="500063"/>
            <a:ext cx="7772400" cy="10001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sz="9600" dirty="0" smtClean="0"/>
              <a:t/>
            </a:r>
            <a:br>
              <a:rPr lang="en-AU" sz="9600" dirty="0" smtClean="0"/>
            </a:br>
            <a:r>
              <a:rPr lang="en-AU" sz="6000" dirty="0" smtClean="0"/>
              <a:t/>
            </a:r>
            <a:br>
              <a:rPr lang="en-AU" sz="6000" dirty="0" smtClean="0"/>
            </a:br>
            <a:r>
              <a:rPr lang="en-AU" sz="9600" dirty="0" smtClean="0"/>
              <a:t/>
            </a:r>
            <a:br>
              <a:rPr lang="en-AU" sz="9600" dirty="0" smtClean="0"/>
            </a:br>
            <a:endParaRPr lang="en-AU" sz="9600" dirty="0"/>
          </a:p>
        </p:txBody>
      </p:sp>
      <p:pic>
        <p:nvPicPr>
          <p:cNvPr id="9218" name="Picture 2" descr="funny_animals_37-1.jpg Comedy, Funny, Humor, Lustige Tiere image by Keefers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50" y="3071813"/>
            <a:ext cx="364331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71563" y="428625"/>
            <a:ext cx="67865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4800">
                <a:latin typeface="Calibri" pitchFamily="34" charset="0"/>
              </a:rPr>
              <a:t>Are you one of them?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14438" y="1428750"/>
            <a:ext cx="76438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4800">
                <a:latin typeface="Calibri" pitchFamily="34" charset="0"/>
              </a:rPr>
              <a:t>You may be and not know it!</a:t>
            </a:r>
          </a:p>
        </p:txBody>
      </p:sp>
    </p:spTree>
    <p:custDataLst>
      <p:tags r:id="rId1"/>
    </p:custDataLst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38"/>
            <a:ext cx="3614738" cy="1214437"/>
          </a:xfrm>
        </p:spPr>
        <p:txBody>
          <a:bodyPr/>
          <a:lstStyle/>
          <a:p>
            <a:pPr eaLnBrk="1" hangingPunct="1"/>
            <a:r>
              <a:rPr lang="en-AU" smtClean="0"/>
              <a:t>...and feel the </a:t>
            </a:r>
          </a:p>
        </p:txBody>
      </p:sp>
      <p:pic>
        <p:nvPicPr>
          <p:cNvPr id="29698" name="Picture 2" descr="http://icanhascheezburger.files.wordpress.com/2007/10/lolcats-funny-pictures-leroy-jenki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3" y="1857375"/>
            <a:ext cx="3176587" cy="449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214313" y="2143125"/>
            <a:ext cx="56435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AU" sz="4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LOVE</a:t>
            </a:r>
          </a:p>
        </p:txBody>
      </p:sp>
    </p:spTree>
    <p:custDataLst>
      <p:tags r:id="rId1"/>
    </p:custDataLst>
  </p:cSld>
  <p:clrMapOvr>
    <a:masterClrMapping/>
  </p:clrMapOvr>
  <p:transition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9" presetClass="entr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00"/>
                            </p:stCondLst>
                            <p:childTnLst>
                              <p:par>
                                <p:cTn id="1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9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8" dur="11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1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allAtOnce"/>
      <p:bldP spid="5" grpId="1" build="allAtOnce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6" descr="http://tbn1.google.com/images?q=tbn:y75Rj6WGk_GtRM:http://cache.virtualtourist.com/2005324-Travel_Picture-Smile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4099" t="12219" r="4405" b="10172"/>
          <a:stretch>
            <a:fillRect/>
          </a:stretch>
        </p:blipFill>
        <p:spPr bwMode="auto">
          <a:xfrm rot="-351010">
            <a:off x="1160463" y="4419600"/>
            <a:ext cx="1293812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285750" y="2428875"/>
            <a:ext cx="8229600" cy="25717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AU" sz="6000" smtClean="0"/>
              <a:t>Help the world smile!</a:t>
            </a:r>
          </a:p>
        </p:txBody>
      </p:sp>
      <p:pic>
        <p:nvPicPr>
          <p:cNvPr id="35844" name="Picture 2" descr="funny-animal-pictures-6.jpg alyse in animal form image by musicjunki8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9798">
            <a:off x="3702050" y="3709988"/>
            <a:ext cx="212566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14" descr="http://tbn1.google.com/images?q=tbn:N7DlbziaBJTv0M:http://images.paraorkut.com/img/funnypics/images/d/dog_smiling-11960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2195" r="14633" b="21873"/>
          <a:stretch>
            <a:fillRect/>
          </a:stretch>
        </p:blipFill>
        <p:spPr bwMode="auto">
          <a:xfrm rot="-303837">
            <a:off x="1071563" y="500063"/>
            <a:ext cx="1785937" cy="148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18" descr="http://tbn3.google.com/images?q=tbn:5VZjZ1RVVbyG2M:http://img327.imageshack.us/img327/9195/g23ct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768305">
            <a:off x="6638925" y="654050"/>
            <a:ext cx="22098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24" descr="http://tbn1.google.com/images?q=tbn:X36xSS3P598lJM:http://i4.ebayimg.com/05/i/001/31/a1/05f8_2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 l="7211" t="14423" r="6248" b="13461"/>
          <a:stretch>
            <a:fillRect/>
          </a:stretch>
        </p:blipFill>
        <p:spPr bwMode="auto">
          <a:xfrm>
            <a:off x="6511925" y="4838700"/>
            <a:ext cx="184150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46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38" y="785813"/>
            <a:ext cx="7772400" cy="2786062"/>
          </a:xfrm>
        </p:spPr>
        <p:txBody>
          <a:bodyPr/>
          <a:lstStyle/>
          <a:p>
            <a:pPr eaLnBrk="1" hangingPunct="1"/>
            <a:r>
              <a:rPr lang="en-AU" smtClean="0"/>
              <a:t>Do </a:t>
            </a:r>
            <a:r>
              <a:rPr lang="en-AU" i="1" smtClean="0"/>
              <a:t>you</a:t>
            </a:r>
            <a:r>
              <a:rPr lang="en-AU" smtClean="0"/>
              <a:t> do </a:t>
            </a:r>
            <a:r>
              <a:rPr lang="en-AU" smtClean="0">
                <a:solidFill>
                  <a:srgbClr val="FF0000"/>
                </a:solidFill>
              </a:rPr>
              <a:t>good stuff</a:t>
            </a:r>
            <a:r>
              <a:rPr lang="en-AU" smtClean="0"/>
              <a:t>?</a:t>
            </a:r>
          </a:p>
        </p:txBody>
      </p:sp>
    </p:spTree>
    <p:custDataLst>
      <p:tags r:id="rId1"/>
    </p:custDataLst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Do you dedicate time umpiring, coaching or helping out with a sport?</a:t>
            </a:r>
            <a:endParaRPr lang="en-AU" dirty="0"/>
          </a:p>
        </p:txBody>
      </p:sp>
      <p:pic>
        <p:nvPicPr>
          <p:cNvPr id="4" name="Picture 2" descr="funny-football-pictures-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396603">
            <a:off x="373063" y="3209925"/>
            <a:ext cx="38100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funny-1.jpg funny image by princess_stac198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500" y="1857375"/>
            <a:ext cx="2643188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://sportzfun.com/photos/albums/basketball/head_sea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71102">
            <a:off x="6510338" y="3219450"/>
            <a:ext cx="2125662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9" presetClass="entr" presetSubtype="1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00063" y="357188"/>
            <a:ext cx="778668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4000" b="1">
                <a:solidFill>
                  <a:srgbClr val="FF0000"/>
                </a:solidFill>
                <a:latin typeface="Calibri" pitchFamily="34" charset="0"/>
              </a:rPr>
              <a:t>Collect money for a charity?</a:t>
            </a:r>
            <a:r>
              <a:rPr lang="en-AU" sz="4400">
                <a:latin typeface="Calibri" pitchFamily="34" charset="0"/>
              </a:rPr>
              <a:t/>
            </a:r>
            <a:br>
              <a:rPr lang="en-AU" sz="4400">
                <a:latin typeface="Calibri" pitchFamily="34" charset="0"/>
              </a:rPr>
            </a:br>
            <a:endParaRPr lang="en-AU" sz="4400"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14375" y="1643063"/>
            <a:ext cx="31432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4800" b="1">
                <a:solidFill>
                  <a:srgbClr val="00B0F0"/>
                </a:solidFill>
                <a:latin typeface="Calibri" pitchFamily="34" charset="0"/>
              </a:rPr>
              <a:t>In the SRC?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00125" y="3000375"/>
            <a:ext cx="8001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5400" b="1">
                <a:solidFill>
                  <a:srgbClr val="FFC000"/>
                </a:solidFill>
                <a:latin typeface="Calibri" pitchFamily="34" charset="0"/>
              </a:rPr>
              <a:t>Help organise fundraisers?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714500" y="4214813"/>
            <a:ext cx="70723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3600" b="1">
                <a:solidFill>
                  <a:srgbClr val="C00000"/>
                </a:solidFill>
                <a:latin typeface="Calibri" pitchFamily="34" charset="0"/>
              </a:rPr>
              <a:t>Work in a canteen?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71500" y="5143500"/>
            <a:ext cx="70723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AU" sz="40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Perform or set up assemblies or year meetings?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072063" y="1714500"/>
            <a:ext cx="3429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3200" b="1">
                <a:solidFill>
                  <a:srgbClr val="00B050"/>
                </a:solidFill>
                <a:latin typeface="Calibri" pitchFamily="34" charset="0"/>
              </a:rPr>
              <a:t>On a committee?</a:t>
            </a:r>
          </a:p>
        </p:txBody>
      </p:sp>
    </p:spTree>
    <p:custDataLst>
      <p:tags r:id="rId1"/>
    </p:custDataLst>
  </p:cSld>
  <p:clrMapOvr>
    <a:masterClrMapping/>
  </p:clrMapOvr>
  <p:transition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928688"/>
            <a:ext cx="8443913" cy="1143000"/>
          </a:xfrm>
        </p:spPr>
        <p:txBody>
          <a:bodyPr/>
          <a:lstStyle/>
          <a:p>
            <a:pPr eaLnBrk="1" hangingPunct="1"/>
            <a:r>
              <a:rPr lang="en-AU" sz="4000" b="1" smtClean="0">
                <a:solidFill>
                  <a:srgbClr val="0070C0"/>
                </a:solidFill>
              </a:rPr>
              <a:t>Help teach a community dance group? </a:t>
            </a:r>
          </a:p>
        </p:txBody>
      </p:sp>
      <p:pic>
        <p:nvPicPr>
          <p:cNvPr id="40964" name="Picture 4" descr="funny.gif funny image by ppacz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63" y="2286000"/>
            <a:ext cx="491490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285750" y="5643563"/>
            <a:ext cx="84439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AU" sz="3500" b="1" i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(hopefully better than this!)</a:t>
            </a:r>
          </a:p>
        </p:txBody>
      </p:sp>
    </p:spTree>
    <p:custDataLst>
      <p:tags r:id="rId1"/>
    </p:custDataLst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286000" y="2357438"/>
            <a:ext cx="4429125" cy="1797050"/>
          </a:xfrm>
        </p:spPr>
        <p:txBody>
          <a:bodyPr/>
          <a:lstStyle/>
          <a:p>
            <a:pPr eaLnBrk="1" hangingPunct="1"/>
            <a:r>
              <a:rPr lang="en-AU" smtClean="0"/>
              <a:t>Or maybe help out</a:t>
            </a:r>
            <a:br>
              <a:rPr lang="en-AU" smtClean="0"/>
            </a:br>
            <a:r>
              <a:rPr lang="en-AU" smtClean="0"/>
              <a:t>community</a:t>
            </a:r>
            <a:br>
              <a:rPr lang="en-AU" smtClean="0"/>
            </a:br>
            <a:r>
              <a:rPr lang="en-AU" smtClean="0"/>
              <a:t>animal groups?</a:t>
            </a:r>
          </a:p>
        </p:txBody>
      </p:sp>
      <p:pic>
        <p:nvPicPr>
          <p:cNvPr id="9219" name="Picture 5" descr="http://tbn0.google.com/images?q=tbn:313MAY89xZBY8M:http://11.media.tumblr.com/x3Rmp1Hjoowemqha6At1ihn0o1_400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460461">
            <a:off x="627063" y="804863"/>
            <a:ext cx="1487487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9" descr="http://tbn0.google.com/images?q=tbn:suRMNRvZaluOUM:http://www.4activedogs.co.uk/ekmps/shops/4activedogs/images/activity-dogs-toys2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1705">
            <a:off x="682625" y="4254500"/>
            <a:ext cx="17399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11" descr="http://tbn3.google.com/images?q=tbn:sbEzExA_1YlGFM:http://www.paphos-dog-training.com/images/Lead%2520pulling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-249142">
            <a:off x="3486150" y="4652963"/>
            <a:ext cx="2308225" cy="166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3" descr="http://tbn2.google.com/images?q=tbn:r14-O_oZnQj3dM:http://4.bp.blogspot.com/_ez9UzAGPSPU/RiytJdX0ydI/AAAAAAAAADI/kQvFJGEoxac/s400/dog-wash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72313" y="3714750"/>
            <a:ext cx="147955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15" descr="http://tbn2.google.com/images?q=tbn:ptC-wyZ--kHFLM:http://www.4abo.com/images/TakemeHome-full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00813" y="928688"/>
            <a:ext cx="213518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http://tbn3.google.com/images?q=tbn:RcYLnyZ2MVFYfM:http://www.cap.nsw.edu.au/bb_site_intro/stage1_Modules/WWS-stage1/images/sun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75" y="285750"/>
            <a:ext cx="6488113" cy="626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38" y="857250"/>
            <a:ext cx="7772400" cy="3857625"/>
          </a:xfrm>
        </p:spPr>
        <p:txBody>
          <a:bodyPr/>
          <a:lstStyle/>
          <a:p>
            <a:pPr eaLnBrk="1" hangingPunct="1"/>
            <a:r>
              <a:rPr lang="en-AU" smtClean="0"/>
              <a:t>If you do any of these things and </a:t>
            </a:r>
            <a:r>
              <a:rPr lang="en-AU" u="sng" smtClean="0">
                <a:solidFill>
                  <a:srgbClr val="FF3399"/>
                </a:solidFill>
              </a:rPr>
              <a:t>more</a:t>
            </a:r>
            <a:r>
              <a:rPr lang="en-AU" smtClean="0"/>
              <a:t>, you could qualify as a</a:t>
            </a:r>
            <a:endParaRPr lang="en-AU" sz="8000" b="1" smtClean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71625" y="4071938"/>
            <a:ext cx="600075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AU" sz="9000" b="1" i="1">
                <a:solidFill>
                  <a:srgbClr val="FF0000"/>
                </a:solidFill>
                <a:latin typeface="Calibri" pitchFamily="34" charset="0"/>
              </a:rPr>
              <a:t>VOLUNTEER</a:t>
            </a:r>
          </a:p>
        </p:txBody>
      </p:sp>
    </p:spTree>
    <p:custDataLst>
      <p:tags r:id="rId1"/>
    </p:custDataLst>
  </p:cSld>
  <p:clrMapOvr>
    <a:masterClrMapping/>
  </p:clrMapOvr>
  <p:transition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6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 - &amp;quot;&amp;#x0D;&amp;#x0A;&amp;#x0D;&amp;#x0A;&amp;#x0D;&amp;#x0A;In fact, over 5 million people in Australia do it.&amp;quot;&quot;/&gt;&lt;property id=&quot;20307&quot; value=&quot;260&quot;/&gt;&lt;/object&gt;&lt;object type=&quot;3&quot; unique_id=&quot;10006&quot;&gt;&lt;property id=&quot;20148&quot; value=&quot;5&quot;/&gt;&lt;property id=&quot;20300&quot; value=&quot;Slide 3 - &amp;quot;&amp;#x0D;&amp;#x0A;&amp;#x0D;&amp;#x0A;&amp;#x0D;&amp;#x0A;&amp;quot;&quot;/&gt;&lt;property id=&quot;20307&quot; value=&quot;261&quot;/&gt;&lt;/object&gt;&lt;object type=&quot;3&quot; unique_id=&quot;10007&quot;&gt;&lt;property id=&quot;20148&quot; value=&quot;5&quot;/&gt;&lt;property id=&quot;20300&quot; value=&quot;Slide 4 - &amp;quot;Do you do good stuff?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Do you dedicate time umpiring, coaching or helping out with a sport?&amp;quot;&quot;/&gt;&lt;property id=&quot;20307&quot; value=&quot;288&quot;/&gt;&lt;/object&gt;&lt;object type=&quot;3&quot; unique_id=&quot;10009&quot;&gt;&lt;property id=&quot;20148&quot; value=&quot;5&quot;/&gt;&lt;property id=&quot;20300&quot; value=&quot;Slide 6&quot;/&gt;&lt;property id=&quot;20307&quot; value=&quot;278&quot;/&gt;&lt;/object&gt;&lt;object type=&quot;3&quot; unique_id=&quot;10010&quot;&gt;&lt;property id=&quot;20148&quot; value=&quot;5&quot;/&gt;&lt;property id=&quot;20300&quot; value=&quot;Slide 7 - &amp;quot;Help teach a community dance group? &amp;quot;&quot;/&gt;&lt;property id=&quot;20307&quot; value=&quot;281&quot;/&gt;&lt;/object&gt;&lt;object type=&quot;3&quot; unique_id=&quot;10011&quot;&gt;&lt;property id=&quot;20148&quot; value=&quot;5&quot;/&gt;&lt;property id=&quot;20300&quot; value=&quot;Slide 8 - &amp;quot;Or maybe help out&amp;#x0D;&amp;#x0A;community&amp;#x0D;&amp;#x0A;animal groups?&amp;quot;&quot;/&gt;&lt;property id=&quot;20307&quot; value=&quot;280&quot;/&gt;&lt;/object&gt;&lt;object type=&quot;3&quot; unique_id=&quot;10012&quot;&gt;&lt;property id=&quot;20148&quot; value=&quot;5&quot;/&gt;&lt;property id=&quot;20300&quot; value=&quot;Slide 9 - &amp;quot;If you do any of these things and more, you could qualify as a&amp;quot;&quot;/&gt;&lt;property id=&quot;20307&quot; value=&quot;257&quot;/&gt;&lt;/object&gt;&lt;object type=&quot;3&quot; unique_id=&quot;10013&quot;&gt;&lt;property id=&quot;20148&quot; value=&quot;5&quot;/&gt;&lt;property id=&quot;20300&quot; value=&quot;Slide 10 - &amp;quot;If you are sitting there thinking....&amp;quot;&quot;/&gt;&lt;property id=&quot;20307&quot; value=&quot;291&quot;/&gt;&lt;/object&gt;&lt;object type=&quot;3&quot; unique_id=&quot;10014&quot;&gt;&lt;property id=&quot;20148&quot; value=&quot;5&quot;/&gt;&lt;property id=&quot;20300&quot; value=&quot;Slide 11 - &amp;quot;.....then we need you!&amp;quot;&quot;/&gt;&lt;property id=&quot;20307&quot; value=&quot;292&quot;/&gt;&lt;/object&gt;&lt;object type=&quot;3&quot; unique_id=&quot;10015&quot;&gt;&lt;property id=&quot;20148&quot; value=&quot;5&quot;/&gt;&lt;property id=&quot;20300&quot; value=&quot;Slide 12 - &amp;quot;Why?&amp;quot;&quot;/&gt;&lt;property id=&quot;20307&quot; value=&quot;279&quot;/&gt;&lt;/object&gt;&lt;object type=&quot;3&quot; unique_id=&quot;10016&quot;&gt;&lt;property id=&quot;20148&quot; value=&quot;5&quot;/&gt;&lt;property id=&quot;20300&quot; value=&quot;Slide 13&quot;/&gt;&lt;property id=&quot;20307&quot; value=&quot;262&quot;/&gt;&lt;/object&gt;&lt;object type=&quot;3&quot; unique_id=&quot;10017&quot;&gt;&lt;property id=&quot;20148&quot; value=&quot;5&quot;/&gt;&lt;property id=&quot;20300&quot; value=&quot;Slide 14 - &amp;quot;And future employers will be equally impressed!&amp;quot;&quot;/&gt;&lt;property id=&quot;20307&quot; value=&quot;277&quot;/&gt;&lt;/object&gt;&lt;object type=&quot;3&quot; unique_id=&quot;10018&quot;&gt;&lt;property id=&quot;20148&quot; value=&quot;5&quot;/&gt;&lt;property id=&quot;20300&quot; value=&quot;Slide 15 - &amp;quot;The Premier of NSW wants to acknowledge you for doing&amp;amp;#x09;&amp;amp;#x09;&amp;#x0D;&amp;#x0A;&amp;quot;&quot;/&gt;&lt;property id=&quot;20307&quot; value=&quot;265&quot;/&gt;&lt;/object&gt;&lt;object type=&quot;3&quot; unique_id=&quot;10019&quot;&gt;&lt;property id=&quot;20148&quot; value=&quot;5&quot;/&gt;&lt;property id=&quot;20300&quot; value=&quot;Slide 16&quot;/&gt;&lt;property id=&quot;20307&quot; value=&quot;289&quot;/&gt;&lt;/object&gt;&lt;object type=&quot;3&quot; unique_id=&quot;10020&quot;&gt;&lt;property id=&quot;20148&quot; value=&quot;5&quot;/&gt;&lt;property id=&quot;20300&quot; value=&quot;Slide 17 - &amp;quot;If you do good stuff for people, sports or youth clubs, community organisations&amp;#x0D;&amp;#x0A;or the school......&amp;quot;&quot;/&gt;&lt;property id=&quot;20307&quot; value=&quot;263&quot;/&gt;&lt;/object&gt;&lt;object type=&quot;3&quot; unique_id=&quot;10021&quot;&gt;&lt;property id=&quot;20148&quot; value=&quot;5&quot;/&gt;&lt;property id=&quot;20300&quot; value=&quot;Slide 18 - &amp;quot;without being paid......&amp;quot;&quot;/&gt;&lt;property id=&quot;20307&quot; value=&quot;268&quot;/&gt;&lt;/object&gt;&lt;object type=&quot;3&quot; unique_id=&quot;10022&quot;&gt;&lt;property id=&quot;20148&quot; value=&quot;5&quot;/&gt;&lt;property id=&quot;20300&quot; value=&quot;Slide 19 - &amp;quot;or forced....&amp;quot;&quot;/&gt;&lt;property id=&quot;20307&quot; value=&quot;267&quot;/&gt;&lt;/object&gt;&lt;object type=&quot;3&quot; unique_id=&quot;10023&quot;&gt;&lt;property id=&quot;20148&quot; value=&quot;5&quot;/&gt;&lt;property id=&quot;20300&quot; value=&quot;Slide 20 - &amp;quot;You could get yourself a shiny, priceless, new certificate to add to your resume &amp;#x0D;&amp;#x0A;&amp;quot;&quot;/&gt;&lt;property id=&quot;20307&quot; value=&quot;266&quot;/&gt;&lt;/object&gt;&lt;object type=&quot;3&quot; unique_id=&quot;10024&quot;&gt;&lt;property id=&quot;20148&quot; value=&quot;5&quot;/&gt;&lt;property id=&quot;20300&quot; value=&quot;Slide 21 - &amp;quot;How?&amp;quot;&quot;/&gt;&lt;property id=&quot;20307&quot; value=&quot;269&quot;/&gt;&lt;/object&gt;&lt;object type=&quot;3&quot; unique_id=&quot;10025&quot;&gt;&lt;property id=&quot;20148&quot; value=&quot;5&quot;/&gt;&lt;property id=&quot;20300&quot; value=&quot;Slide 22&quot;/&gt;&lt;property id=&quot;20307&quot; value=&quot;290&quot;/&gt;&lt;/object&gt;&lt;object type=&quot;3&quot; unique_id=&quot;10026&quot;&gt;&lt;property id=&quot;20148&quot; value=&quot;5&quot;/&gt;&lt;property id=&quot;20300&quot; value=&quot;Slide 23 - &amp;quot;Wait for your incredibly important  certificate to arrive&amp;quot;&quot;/&gt;&lt;property id=&quot;20307&quot; value=&quot;286&quot;/&gt;&lt;/object&gt;&lt;object type=&quot;3&quot; unique_id=&quot;10027&quot;&gt;&lt;property id=&quot;20148&quot; value=&quot;5&quot;/&gt;&lt;property id=&quot;20300&quot; value=&quot;Slide 24 - &amp;quot;&amp;#x0D;&amp;#x0A;&amp;#x0D;&amp;#x0A;&amp;#x0D;&amp;#x0A;&amp;#x0D;&amp;#x0A;&amp;#x0D;&amp;#x0A;If you are not doing good stuff, it is not too late to start.....&amp;#x0D;&amp;#x0A; &amp;#x0D;&amp;#x0A;&amp;#x0D;&amp;#x0A;&amp;#x0D;&amp;#x0A;&amp;#x0D;&amp;#x0A;&amp;quot;&quot;/&gt;&lt;property id=&quot;20307&quot; value=&quot;271&quot;/&gt;&lt;/object&gt;&lt;object type=&quot;3&quot; unique_id=&quot;10028&quot;&gt;&lt;property id=&quot;20148&quot; value=&quot;5&quot;/&gt;&lt;property id=&quot;20300&quot; value=&quot;Slide 25 - &amp;quot;And take care while you’re volunteering...&amp;quot;&quot;/&gt;&lt;property id=&quot;20307&quot; value=&quot;283&quot;/&gt;&lt;/object&gt;&lt;object type=&quot;3&quot; unique_id=&quot;10029&quot;&gt;&lt;property id=&quot;20148&quot; value=&quot;5&quot;/&gt;&lt;property id=&quot;20300&quot; value=&quot;Slide 26 - &amp;quot;&amp;#x0D;&amp;#x0A;Tag along with someone who already volunteers&amp;#x0D;&amp;#x0A;&amp;#x0D;&amp;#x0A;&amp;quot;&quot;/&gt;&lt;property id=&quot;20307&quot; value=&quot;270&quot;/&gt;&lt;/object&gt;&lt;object type=&quot;3&quot; unique_id=&quot;10030&quot;&gt;&lt;property id=&quot;20148&quot; value=&quot;5&quot;/&gt;&lt;property id=&quot;20300&quot; value=&quot;Slide 27&quot;/&gt;&lt;property id=&quot;20307&quot; value=&quot;282&quot;/&gt;&lt;/object&gt;&lt;object type=&quot;3&quot; unique_id=&quot;10031&quot;&gt;&lt;property id=&quot;20148&quot; value=&quot;5&quot;/&gt;&lt;property id=&quot;20300&quot; value=&quot;Slide 28 - &amp;quot;Come on, don’t be lazy!&amp;quot;&quot;/&gt;&lt;property id=&quot;20307&quot; value=&quot;285&quot;/&gt;&lt;/object&gt;&lt;object type=&quot;3&quot; unique_id=&quot;10032&quot;&gt;&lt;property id=&quot;20148&quot; value=&quot;5&quot;/&gt;&lt;property id=&quot;20300&quot; value=&quot;Slide 29 - &amp;quot;Why volunteer?&amp;quot;&quot;/&gt;&lt;property id=&quot;20307&quot; value=&quot;275&quot;/&gt;&lt;/object&gt;&lt;object type=&quot;3&quot; unique_id=&quot;10033&quot;&gt;&lt;property id=&quot;20148&quot; value=&quot;5&quot;/&gt;&lt;property id=&quot;20300&quot; value=&quot;Slide 30 - &amp;quot;...and feel the &amp;quot;&quot;/&gt;&lt;property id=&quot;20307&quot; value=&quot;294&quot;/&gt;&lt;/object&gt;&lt;object type=&quot;3&quot; unique_id=&quot;10034&quot;&gt;&lt;property id=&quot;20148&quot; value=&quot;5&quot;/&gt;&lt;property id=&quot;20300&quot; value=&quot;Slide 31&quot;/&gt;&lt;property id=&quot;20307&quot; value=&quot;274&quot;/&gt;&lt;/object&gt;&lt;/object&gt;&lt;/object&gt;&lt;/database&gt;"/>
  <p:tag name="SECTOMILLISECCONVERT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4.5|1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5|2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5.1|5.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9|4.4|3.9|3.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5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3.3|3.3|3.9|3.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5|3.7|5.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.4|0.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3.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.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5.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3|6.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3|6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3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4.7|3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7|2.8|2.8|3.2|2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3.6|3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4.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1698</TotalTime>
  <Words>425</Words>
  <Application>Microsoft Office PowerPoint</Application>
  <PresentationFormat>On-screen Show (4:3)</PresentationFormat>
  <Paragraphs>79</Paragraphs>
  <Slides>31</Slides>
  <Notes>2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Slide 1</vt:lpstr>
      <vt:lpstr>   In fact, over 5 million people in Australia do it.</vt:lpstr>
      <vt:lpstr>   </vt:lpstr>
      <vt:lpstr>Do you do good stuff?</vt:lpstr>
      <vt:lpstr>Do you dedicate time umpiring, coaching or helping out with a sport?</vt:lpstr>
      <vt:lpstr>Slide 6</vt:lpstr>
      <vt:lpstr>Help teach a community dance group? </vt:lpstr>
      <vt:lpstr>Or maybe help out community animal groups?</vt:lpstr>
      <vt:lpstr>If you do any of these things and more, you could qualify as a</vt:lpstr>
      <vt:lpstr>If you are sitting there thinking....</vt:lpstr>
      <vt:lpstr>.....then we need you!</vt:lpstr>
      <vt:lpstr>Why?</vt:lpstr>
      <vt:lpstr>Slide 13</vt:lpstr>
      <vt:lpstr>And future employers will be equally impressed!</vt:lpstr>
      <vt:lpstr>The Premier of NSW wants to acknowledge you for doing   </vt:lpstr>
      <vt:lpstr>Slide 16</vt:lpstr>
      <vt:lpstr>If you do good stuff for people, sports or youth clubs, community organisations or the school......</vt:lpstr>
      <vt:lpstr>without being paid......</vt:lpstr>
      <vt:lpstr>or forced....</vt:lpstr>
      <vt:lpstr>You could get yourself a shiny, priceless, new certificate to add to your resume  </vt:lpstr>
      <vt:lpstr>How?</vt:lpstr>
      <vt:lpstr>Slide 22</vt:lpstr>
      <vt:lpstr>Wait for your incredibly important  certificate to arrive</vt:lpstr>
      <vt:lpstr>     If you are not doing good stuff, it is not too late to start.....      </vt:lpstr>
      <vt:lpstr>And take care while you’re volunteering...</vt:lpstr>
      <vt:lpstr> Tag along with someone who already volunteers  </vt:lpstr>
      <vt:lpstr>Slide 27</vt:lpstr>
      <vt:lpstr>Come on, don’t be lazy!</vt:lpstr>
      <vt:lpstr>Why volunteer?</vt:lpstr>
      <vt:lpstr>...and feel the </vt:lpstr>
      <vt:lpstr>Slide 31</vt:lpstr>
    </vt:vector>
  </TitlesOfParts>
  <Company>NSW Department of Education and Training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Castley, Arthur</cp:lastModifiedBy>
  <cp:revision>103</cp:revision>
  <dcterms:created xsi:type="dcterms:W3CDTF">2009-04-28T22:07:32Z</dcterms:created>
  <dcterms:modified xsi:type="dcterms:W3CDTF">2011-03-27T22:09:41Z</dcterms:modified>
</cp:coreProperties>
</file>